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0" r:id="rId4"/>
    <p:sldId id="276" r:id="rId5"/>
    <p:sldId id="278" r:id="rId6"/>
    <p:sldId id="279" r:id="rId7"/>
    <p:sldId id="277" r:id="rId8"/>
    <p:sldId id="286" r:id="rId9"/>
    <p:sldId id="285" r:id="rId10"/>
    <p:sldId id="287" r:id="rId11"/>
    <p:sldId id="284" r:id="rId12"/>
    <p:sldId id="281" r:id="rId13"/>
    <p:sldId id="258" r:id="rId14"/>
    <p:sldId id="261" r:id="rId15"/>
    <p:sldId id="262" r:id="rId16"/>
    <p:sldId id="266" r:id="rId17"/>
    <p:sldId id="259" r:id="rId18"/>
    <p:sldId id="260" r:id="rId19"/>
    <p:sldId id="268" r:id="rId20"/>
    <p:sldId id="270" r:id="rId21"/>
    <p:sldId id="271" r:id="rId22"/>
    <p:sldId id="263" r:id="rId23"/>
    <p:sldId id="264" r:id="rId24"/>
    <p:sldId id="267" r:id="rId25"/>
    <p:sldId id="269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9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41427-A450-462A-96B5-CD33F7914A9D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75F00-D02C-4100-AB07-B02CF1A27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10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https://github.com/Unity-Technologies/EntityComponentSystemSamples/blob/master/UnityPhysicsSamples/Documentation/samples.md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83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世界系中心点向量转</a:t>
            </a:r>
            <a:r>
              <a:rPr lang="en-US" altLang="zh-CN" dirty="0" smtClean="0"/>
              <a:t>OBB</a:t>
            </a:r>
            <a:r>
              <a:rPr lang="zh-CN" altLang="en-US" dirty="0" smtClean="0"/>
              <a:t>系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计算最近点</a:t>
            </a:r>
            <a:endParaRPr lang="en-US" altLang="zh-CN" baseline="0" dirty="0" smtClean="0"/>
          </a:p>
          <a:p>
            <a:r>
              <a:rPr lang="en-US" altLang="zh-CN" baseline="0" dirty="0" smtClean="0"/>
              <a:t>3 </a:t>
            </a:r>
            <a:r>
              <a:rPr lang="zh-CN" altLang="en-US" baseline="0" dirty="0" smtClean="0"/>
              <a:t>转世界系，计算法线</a:t>
            </a:r>
            <a:endParaRPr lang="en-US" altLang="zh-CN" baseline="0" dirty="0" smtClean="0"/>
          </a:p>
          <a:p>
            <a:r>
              <a:rPr lang="en-US" altLang="zh-CN" baseline="0" dirty="0" smtClean="0"/>
              <a:t>4 </a:t>
            </a:r>
            <a:r>
              <a:rPr lang="zh-CN" altLang="en-US" baseline="0" dirty="0" smtClean="0"/>
              <a:t>暂时不考虑相交深度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5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68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564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 Invert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Vector3(1/x, 1/y, 1/z)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120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03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75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演示</a:t>
            </a:r>
            <a:r>
              <a:rPr lang="en-US" altLang="zh-CN" dirty="0" smtClean="0"/>
              <a:t>demo</a:t>
            </a:r>
          </a:p>
          <a:p>
            <a:pPr marL="228600" indent="-228600">
              <a:buAutoNum type="arabicPeriod"/>
            </a:pPr>
            <a:r>
              <a:rPr lang="zh-CN" altLang="en-US" dirty="0" smtClean="0"/>
              <a:t>看</a:t>
            </a:r>
            <a:r>
              <a:rPr lang="en-US" altLang="zh-CN" dirty="0" smtClean="0"/>
              <a:t>API</a:t>
            </a:r>
          </a:p>
          <a:p>
            <a:pPr marL="228600" indent="-228600">
              <a:buAutoNum type="arabicPeriod"/>
            </a:pPr>
            <a:r>
              <a:rPr lang="en-US" altLang="zh-CN" dirty="0" err="1" smtClean="0"/>
              <a:t>ForceMode</a:t>
            </a:r>
            <a:r>
              <a:rPr lang="zh-CN" altLang="en-US" dirty="0" smtClean="0"/>
              <a:t>显示说明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速度变化</a:t>
            </a:r>
            <a:r>
              <a:rPr lang="en-US" altLang="zh-CN" dirty="0" smtClean="0"/>
              <a:t>1 </a:t>
            </a:r>
            <a:r>
              <a:rPr lang="zh-CN" altLang="en-US" dirty="0" smtClean="0"/>
              <a:t>直接加增量：与质量无关，与时间无关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速度变化</a:t>
            </a:r>
            <a:r>
              <a:rPr lang="en-US" altLang="zh-CN" dirty="0" smtClean="0"/>
              <a:t>2 </a:t>
            </a:r>
            <a:r>
              <a:rPr lang="zh-CN" altLang="en-US" dirty="0" smtClean="0"/>
              <a:t>通过冲量：与质量有关，与时间无关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速度变化</a:t>
            </a:r>
            <a:r>
              <a:rPr lang="en-US" altLang="zh-CN" dirty="0" smtClean="0"/>
              <a:t>3 </a:t>
            </a:r>
            <a:r>
              <a:rPr lang="zh-CN" altLang="en-US" dirty="0" smtClean="0"/>
              <a:t>通过力乘</a:t>
            </a:r>
            <a:r>
              <a:rPr lang="en-US" altLang="zh-CN" dirty="0" smtClean="0"/>
              <a:t>delta t</a:t>
            </a:r>
            <a:r>
              <a:rPr lang="zh-CN" altLang="en-US" dirty="0" smtClean="0"/>
              <a:t>：与质量有关，与时间有关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速度变化</a:t>
            </a:r>
            <a:r>
              <a:rPr lang="en-US" altLang="zh-CN" dirty="0" smtClean="0"/>
              <a:t>3 </a:t>
            </a:r>
            <a:r>
              <a:rPr lang="zh-CN" altLang="en-US" dirty="0" smtClean="0"/>
              <a:t>通过力乘</a:t>
            </a:r>
            <a:r>
              <a:rPr lang="en-US" altLang="zh-CN" dirty="0" smtClean="0"/>
              <a:t>delta t</a:t>
            </a:r>
            <a:r>
              <a:rPr lang="zh-CN" altLang="en-US" dirty="0" smtClean="0"/>
              <a:t>：与质量无关，与时间有关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https://github.com/Unity-Technologies/EntityComponentSystemSamples/blob/master/UnityPhysicsSamples/Documentation/samples.md</a:t>
            </a:r>
            <a:endParaRPr lang="zh-CN" altLang="en-US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2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Rigidbody</a:t>
            </a:r>
            <a:r>
              <a:rPr lang="zh-CN" altLang="en-US" dirty="0" smtClean="0"/>
              <a:t>属性显示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惯性张量公式显示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正定性显示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对角化计算显示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世界和本地转换计算</a:t>
            </a:r>
            <a:r>
              <a:rPr lang="en-US" altLang="zh-CN" dirty="0" smtClean="0"/>
              <a:t>Relative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92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显示坐标系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显示旋转变换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5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属性显示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Drag</a:t>
            </a:r>
            <a:r>
              <a:rPr lang="zh-CN" altLang="en-US" dirty="0" smtClean="0"/>
              <a:t>动画显示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质量和惯性惯量动画显示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常用的惯性张量图显示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https://github.com/Unity-Technologies/EntityComponentSystemSamples/blob/master/UnityPhysicsSamples/Documentation/samples.md</a:t>
            </a:r>
            <a:endParaRPr lang="zh-CN" altLang="en-US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9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45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1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75F00-D02C-4100-AB07-B02CF1A2799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2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75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3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1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52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65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27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7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2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3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21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CD677-AD6F-4873-9524-EB4D1BE30485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8BAD3-DFB3-47C8-8D32-0BAF00EAF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9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5.emf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moments_of_inertia#List_of_3D_inertia_tensors" TargetMode="External"/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VIDIAGameWorks/PhysX/blob/4.1/physx/source/geomutils/src/contact/GuContactSphereBox.cpp" TargetMode="Externa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0.png"/><Relationship Id="rId10" Type="http://schemas.openxmlformats.org/officeDocument/2006/relationships/image" Target="../media/image60.png"/><Relationship Id="rId4" Type="http://schemas.openxmlformats.org/officeDocument/2006/relationships/image" Target="../media/image48.emf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4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Unity</a:t>
            </a:r>
            <a:r>
              <a:rPr lang="zh-CN" altLang="zh-CN" dirty="0" smtClean="0">
                <a:cs typeface="Times New Roman" panose="02020603050405020304" pitchFamily="18" charset="0"/>
              </a:rPr>
              <a:t>碰撞计算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12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1378"/>
          </a:xfrm>
        </p:spPr>
        <p:txBody>
          <a:bodyPr/>
          <a:lstStyle/>
          <a:p>
            <a:r>
              <a:rPr lang="en-US" altLang="zh-CN" dirty="0" smtClean="0"/>
              <a:t>GJK</a:t>
            </a:r>
            <a:r>
              <a:rPr lang="zh-CN" altLang="en-US" dirty="0" smtClean="0"/>
              <a:t>：参数化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0" y="862558"/>
            <a:ext cx="7904510" cy="59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3546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Island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6" y="706351"/>
            <a:ext cx="10025047" cy="2682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50" y="3388966"/>
            <a:ext cx="6515940" cy="34690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81312" y="55202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并行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5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86488" y="3014133"/>
            <a:ext cx="3296355" cy="778934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微观：基础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74251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kayoyang\AppData\Local\Temp\企业微信截图_1574063741736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5" y="5159375"/>
            <a:ext cx="4638040" cy="14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4300" y="85725"/>
            <a:ext cx="3248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摩擦和弹性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1162050"/>
            <a:ext cx="4686300" cy="3514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152525"/>
            <a:ext cx="4699000" cy="3524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5356063"/>
            <a:ext cx="276263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299" y="85725"/>
            <a:ext cx="6696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常用</a:t>
            </a:r>
            <a:r>
              <a:rPr lang="en-US" altLang="zh-CN" sz="4400" dirty="0" smtClean="0"/>
              <a:t>API</a:t>
            </a:r>
            <a:r>
              <a:rPr lang="zh-CN" altLang="en-US" sz="4400" dirty="0" smtClean="0"/>
              <a:t>：质量和时间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83741"/>
            <a:ext cx="6305550" cy="2719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92" y="1163235"/>
            <a:ext cx="3419384" cy="2055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0" y="3603010"/>
            <a:ext cx="4270635" cy="3202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956116" y="4189674"/>
                <a:ext cx="2286000" cy="699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𝑚𝑝𝑢𝑙𝑠𝑒</m:t>
                          </m:r>
                        </m:sub>
                      </m:sSub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𝑚𝑝𝑢𝑙𝑠𝑒</m:t>
                          </m:r>
                        </m:sub>
                      </m:sSub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116" y="4189674"/>
                <a:ext cx="2286000" cy="699038"/>
              </a:xfrm>
              <a:prstGeom prst="rect">
                <a:avLst/>
              </a:prstGeom>
              <a:blipFill>
                <a:blip r:embed="rId6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886949" y="5106044"/>
                <a:ext cx="2571750" cy="68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𝑚𝑝𝑢𝑙𝑠𝑒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𝐹𝑜𝑟𝑐𝑒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𝑚𝑝𝑢𝑙𝑠𝑒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49" y="5106044"/>
                <a:ext cx="2571750" cy="689163"/>
              </a:xfrm>
              <a:prstGeom prst="rect">
                <a:avLst/>
              </a:prstGeom>
              <a:blipFill>
                <a:blip r:embed="rId7"/>
                <a:stretch>
                  <a:fillRect b="-3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083540" y="3464510"/>
                <a:ext cx="18097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540" y="3464510"/>
                <a:ext cx="180975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918016" y="6073281"/>
                <a:ext cx="2362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𝐿𝑖𝑛𝑒𝑎𝑟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𝑎𝑐𝑐𝑒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𝐴𝑛𝑔𝑙𝑒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𝑎𝑐𝑐𝑒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∗∆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016" y="6073281"/>
                <a:ext cx="2362200" cy="646331"/>
              </a:xfrm>
              <a:prstGeom prst="rect">
                <a:avLst/>
              </a:prstGeom>
              <a:blipFill>
                <a:blip r:embed="rId9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283353" y="360301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与质量无关，与时间无关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7283353" y="435452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与质量有关，与时间无关</a:t>
            </a:r>
            <a:endParaRPr lang="en-US" altLang="zh-CN" dirty="0" smtClean="0"/>
          </a:p>
        </p:txBody>
      </p:sp>
      <p:sp>
        <p:nvSpPr>
          <p:cNvPr id="16" name="矩形 15"/>
          <p:cNvSpPr/>
          <p:nvPr/>
        </p:nvSpPr>
        <p:spPr>
          <a:xfrm>
            <a:off x="7283353" y="520410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/>
              <a:t>与质量有关，与时间有关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7283353" y="608336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/>
              <a:t>与质量无关，与时间有关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705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Rigidbody</a:t>
            </a:r>
            <a:endParaRPr lang="zh-CN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3" y="1143264"/>
            <a:ext cx="4925112" cy="5077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065374" y="85725"/>
                <a:ext cx="2689198" cy="9735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374" y="85725"/>
                <a:ext cx="2689198" cy="973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800927" y="1225043"/>
                <a:ext cx="1850122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27" y="1225043"/>
                <a:ext cx="1850122" cy="3853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800927" y="788399"/>
                <a:ext cx="1181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27" y="788399"/>
                <a:ext cx="1181798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242083" y="1766237"/>
                <a:ext cx="14020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083" y="1766237"/>
                <a:ext cx="140205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89751" y="1941166"/>
                <a:ext cx="2357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kern="0" dirty="0">
                    <a:cs typeface="Times New Roman" panose="02020603050405020304" pitchFamily="18" charset="0"/>
                  </a:rPr>
                  <a:t>惯性张量</a:t>
                </a:r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zh-CN" altLang="zh-CN" kern="0" dirty="0">
                    <a:cs typeface="Times New Roman" panose="02020603050405020304" pitchFamily="18" charset="0"/>
                  </a:rPr>
                  <a:t>是</a:t>
                </a:r>
                <a:r>
                  <a:rPr lang="zh-CN" altLang="zh-CN" kern="0" dirty="0" smtClean="0">
                    <a:cs typeface="Times New Roman" panose="02020603050405020304" pitchFamily="18" charset="0"/>
                  </a:rPr>
                  <a:t>正定矩阵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751" y="1941166"/>
                <a:ext cx="2357633" cy="369332"/>
              </a:xfrm>
              <a:prstGeom prst="rect">
                <a:avLst/>
              </a:prstGeom>
              <a:blipFill>
                <a:blip r:embed="rId8"/>
                <a:stretch>
                  <a:fillRect l="-2326" t="-8197" r="-18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64157" y="374296"/>
                <a:ext cx="2357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kern="0" dirty="0" smtClean="0">
                    <a:cs typeface="Times New Roman" panose="02020603050405020304" pitchFamily="18" charset="0"/>
                  </a:rPr>
                  <a:t>惯性张量</a:t>
                </a:r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zh-CN" altLang="zh-CN" kern="0" dirty="0" smtClean="0">
                    <a:cs typeface="Times New Roman" panose="02020603050405020304" pitchFamily="18" charset="0"/>
                  </a:rPr>
                  <a:t>是</a:t>
                </a:r>
                <a:r>
                  <a:rPr lang="zh-CN" altLang="en-US" kern="0" dirty="0" smtClean="0">
                    <a:cs typeface="Times New Roman" panose="02020603050405020304" pitchFamily="18" charset="0"/>
                  </a:rPr>
                  <a:t>对称</a:t>
                </a:r>
                <a:r>
                  <a:rPr lang="zh-CN" altLang="zh-CN" kern="0" dirty="0" smtClean="0">
                    <a:cs typeface="Times New Roman" panose="02020603050405020304" pitchFamily="18" charset="0"/>
                  </a:rPr>
                  <a:t>矩阵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157" y="374296"/>
                <a:ext cx="2357633" cy="369332"/>
              </a:xfrm>
              <a:prstGeom prst="rect">
                <a:avLst/>
              </a:prstGeom>
              <a:blipFill>
                <a:blip r:embed="rId9"/>
                <a:stretch>
                  <a:fillRect l="-2332" t="-8197" r="-207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89751" y="2393840"/>
                <a:ext cx="362022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kern="0" dirty="0" smtClean="0">
                    <a:cs typeface="Times New Roman" panose="02020603050405020304" pitchFamily="18" charset="0"/>
                  </a:rPr>
                  <a:t>惯性张量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kern="0" dirty="0" smtClean="0">
                    <a:cs typeface="Times New Roman" panose="02020603050405020304" pitchFamily="18" charset="0"/>
                  </a:rPr>
                  <a:t>对角化可得</a:t>
                </a:r>
                <a14:m>
                  <m:oMath xmlns:m="http://schemas.openxmlformats.org/officeDocument/2006/math">
                    <m:r>
                      <a:rPr lang="zh-CN" altLang="en-US" i="1" kern="0" dirty="0" smtClean="0">
                        <a:latin typeface="Cambria Math" panose="02040503050406030204" pitchFamily="18" charset="0"/>
                      </a:rPr>
                      <m:t>旋转矩阵</m:t>
                    </m:r>
                  </m:oMath>
                </a14:m>
                <a:r>
                  <a:rPr lang="zh-CN" altLang="en-US" kern="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/>
                  <a:t>转为四元素</a:t>
                </a:r>
                <a:r>
                  <a:rPr lang="en-US" altLang="zh-CN" dirty="0" smtClean="0"/>
                  <a:t>inertiaTensorRotation</a:t>
                </a:r>
              </a:p>
              <a:p>
                <a:r>
                  <a:rPr lang="zh-CN" altLang="en-US" dirty="0" smtClean="0"/>
                  <a:t>对角元素保存在</a:t>
                </a:r>
                <a:r>
                  <a:rPr lang="en-US" altLang="zh-CN" dirty="0" smtClean="0"/>
                  <a:t>inertiaTensor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751" y="2393840"/>
                <a:ext cx="3620222" cy="923330"/>
              </a:xfrm>
              <a:prstGeom prst="rect">
                <a:avLst/>
              </a:prstGeom>
              <a:blipFill>
                <a:blip r:embed="rId10"/>
                <a:stretch>
                  <a:fillRect l="-1515" t="-3974" r="-842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0882" y="3400512"/>
            <a:ext cx="6435012" cy="34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2" y="885825"/>
            <a:ext cx="11284219" cy="5972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300" y="85725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向量变换</a:t>
            </a:r>
            <a:endParaRPr lang="zh-CN" altLang="en-US" sz="4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98" y="1689020"/>
            <a:ext cx="5030823" cy="9483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15" y="2668008"/>
            <a:ext cx="645885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4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38" y="105236"/>
            <a:ext cx="4491037" cy="33682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300" y="85725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质量和转动惯量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3" y="3173678"/>
            <a:ext cx="1476581" cy="562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89" y="3345151"/>
            <a:ext cx="1533739" cy="390580"/>
          </a:xfrm>
          <a:prstGeom prst="rect">
            <a:avLst/>
          </a:prstGeom>
        </p:spPr>
      </p:pic>
      <p:pic>
        <p:nvPicPr>
          <p:cNvPr id="6" name="图片 5" descr="C:\Users\kayoyang\AppData\Local\Temp\企业微信截图_15740639461980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3" y="1038108"/>
            <a:ext cx="4649470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38" y="3517271"/>
            <a:ext cx="4491037" cy="33682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43561" y="594830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8"/>
              </a:rPr>
              <a:t>常用惯量张量公式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12" y="5380389"/>
            <a:ext cx="3753374" cy="1505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7" y="3980502"/>
            <a:ext cx="5201376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kayoyang\AppData\Local\Temp\企业微信截图_1574063869765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49" y="293370"/>
            <a:ext cx="5119370" cy="6456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4299" y="85725"/>
            <a:ext cx="5812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全局设置：抖动和性能</a:t>
            </a:r>
            <a:endParaRPr lang="zh-CN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68730" y="4768335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80"/>
                </a:solidFill>
                <a:latin typeface="Consolas" panose="020B0609020204030204" pitchFamily="49" charset="0"/>
              </a:rPr>
              <a:t>maxSolverPositionIterations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68730" y="3958736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80"/>
                </a:solidFill>
                <a:latin typeface="Consolas" panose="020B0609020204030204" pitchFamily="49" charset="0"/>
              </a:rPr>
              <a:t>maxSolverVelocityIterations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59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初始状态</a:t>
            </a:r>
            <a:endParaRPr lang="zh-CN" altLang="en-US" sz="4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41" y="1152329"/>
            <a:ext cx="8907118" cy="28007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837" y="4148632"/>
            <a:ext cx="6357325" cy="2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00" y="85725"/>
            <a:ext cx="1343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目标</a:t>
            </a:r>
            <a:endParaRPr lang="zh-CN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114300" y="787026"/>
            <a:ext cx="542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880000"/>
                </a:solidFill>
                <a:latin typeface="Consolas" panose="020B0609020204030204" pitchFamily="49" charset="0"/>
              </a:rPr>
              <a:t>OnCollisionEnter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0000FF"/>
                </a:solidFill>
                <a:latin typeface="Consolas" panose="020B0609020204030204" pitchFamily="49" charset="0"/>
              </a:rPr>
              <a:t>Collision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80"/>
                </a:solidFill>
                <a:latin typeface="Consolas" panose="020B0609020204030204" pitchFamily="49" charset="0"/>
              </a:rPr>
              <a:t>collision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49" y="5245611"/>
            <a:ext cx="3181794" cy="131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57" y="2198886"/>
            <a:ext cx="3315163" cy="2648320"/>
          </a:xfrm>
          <a:prstGeom prst="rect">
            <a:avLst/>
          </a:prstGeom>
        </p:spPr>
      </p:pic>
      <p:pic>
        <p:nvPicPr>
          <p:cNvPr id="15" name="图片 14" descr="C:\Users\kayoyang\AppData\Local\Temp\企业微信截图_1574063910189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2" y="4455627"/>
            <a:ext cx="4641215" cy="117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2" y="5657682"/>
            <a:ext cx="4563112" cy="12003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22" y="142901"/>
            <a:ext cx="3562847" cy="16575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56358"/>
            <a:ext cx="5863039" cy="32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5803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对杆施加线冲量</a:t>
            </a:r>
            <a:endParaRPr lang="zh-CN" altLang="en-US" sz="4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41" y="1152329"/>
            <a:ext cx="8907118" cy="2800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470" y="3941245"/>
            <a:ext cx="7463459" cy="29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260" y="136525"/>
            <a:ext cx="5803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一段时间后碰撞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15" y="1140267"/>
            <a:ext cx="7049690" cy="53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529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球与</a:t>
            </a:r>
            <a:r>
              <a:rPr lang="en-US" altLang="zh-CN" sz="4400" dirty="0" smtClean="0"/>
              <a:t>OBB</a:t>
            </a:r>
            <a:endParaRPr lang="zh-CN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7" y="2234240"/>
            <a:ext cx="3843203" cy="34203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299" y="1643892"/>
            <a:ext cx="2624231" cy="38139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186" y="2430922"/>
            <a:ext cx="2342247" cy="302694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67748" y="141382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世界系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522359" y="1413820"/>
            <a:ext cx="196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OBB</a:t>
            </a:r>
            <a:r>
              <a:rPr lang="zh-CN" altLang="en-US" sz="2800" dirty="0" smtClean="0"/>
              <a:t>本地系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265059" y="58219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浅相交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9435659" y="58219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深相交</a:t>
            </a:r>
            <a:endParaRPr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29548" y="5821900"/>
            <a:ext cx="183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hlinkClick r:id="rId6"/>
              </a:rPr>
              <a:t>PhysX</a:t>
            </a:r>
            <a:r>
              <a:rPr lang="zh-CN" altLang="en-US" sz="2800" dirty="0" smtClean="0">
                <a:hlinkClick r:id="rId6"/>
              </a:rPr>
              <a:t>实现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56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3213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生成碰撞点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55166"/>
            <a:ext cx="11503473" cy="5766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70" y="4084119"/>
            <a:ext cx="3279999" cy="25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628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冲量大小</a:t>
            </a:r>
            <a:endParaRPr lang="zh-CN" altLang="en-US" sz="4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27" y="5553026"/>
            <a:ext cx="4944165" cy="7049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0" y="945640"/>
            <a:ext cx="11847554" cy="41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4300" y="85725"/>
                <a:ext cx="67183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dirty="0" smtClean="0"/>
                  <a:t>弹性系数</a:t>
                </a:r>
                <a14:m>
                  <m:oMath xmlns:m="http://schemas.openxmlformats.org/officeDocument/2006/math">
                    <m:r>
                      <a:rPr lang="zh-CN" altLang="en-US" sz="44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4400" dirty="0" smtClean="0"/>
                  <a:t>和相对速度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𝑟𝑒𝑙</m:t>
                            </m:r>
                          </m:sub>
                        </m:sSub>
                      </m:e>
                      <m:sup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85725"/>
                <a:ext cx="6718300" cy="769441"/>
              </a:xfrm>
              <a:prstGeom prst="rect">
                <a:avLst/>
              </a:prstGeom>
              <a:blipFill>
                <a:blip r:embed="rId3"/>
                <a:stretch>
                  <a:fillRect l="-3721" t="-15873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6766"/>
            <a:ext cx="7124382" cy="39269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4300" y="5516568"/>
            <a:ext cx="5902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</a:rPr>
              <a:t>PhysicMaterialCombine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A000A0"/>
                </a:solidFill>
                <a:latin typeface="Consolas" panose="020B0609020204030204" pitchFamily="49" charset="0"/>
              </a:rPr>
              <a:t>Average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4300" y="6039788"/>
                <a:ext cx="66566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𝑏𝑜𝑢𝑛𝑐𝑖𝑛𝑒𝑠𝑠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𝑏𝑜𝑢𝑛𝑐𝑖𝑛𝑒𝑠𝑠</m:t>
                    </m:r>
                  </m:oMath>
                </a14:m>
                <a:r>
                  <a:rPr lang="en-US" altLang="zh-CN" sz="2800" dirty="0" smtClean="0"/>
                  <a:t>)*0.5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6039788"/>
                <a:ext cx="6656627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282335" y="3599866"/>
                <a:ext cx="75725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35" y="3599866"/>
                <a:ext cx="75725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400054" y="4762854"/>
                <a:ext cx="533714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Vec</m:t>
                      </m:r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tor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𝐷𝑜𝑡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54" y="4762854"/>
                <a:ext cx="533714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0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4300" y="85725"/>
                <a:ext cx="521970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dirty="0" smtClean="0"/>
                  <a:t>有效质量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𝑒𝑓𝑓𝑒𝑐𝑡𝑖𝑣𝑒</m:t>
                        </m:r>
                      </m:sub>
                    </m:sSub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85725"/>
                <a:ext cx="5219700" cy="823752"/>
              </a:xfrm>
              <a:prstGeom prst="rect">
                <a:avLst/>
              </a:prstGeom>
              <a:blipFill>
                <a:blip r:embed="rId3"/>
                <a:stretch>
                  <a:fillRect l="-4790" t="-14074" b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3885"/>
            <a:ext cx="7124382" cy="39269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78" y="2436087"/>
            <a:ext cx="5763429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26388" y="3423962"/>
                <a:ext cx="60802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𝑡𝑟𝑎𝑛𝑠𝑓𝑜𝑟𝑚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𝑟𝑜𝑡𝑎𝑡𝑖𝑜𝑛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𝑖𝑛𝑒𝑟𝑡𝑖𝑎𝑇𝑒𝑛𝑠𝑜𝑟𝑅𝑜𝑡𝑎𝑡𝑖𝑜𝑛</m:t>
                      </m:r>
                    </m:oMath>
                  </m:oMathPara>
                </a14:m>
                <a:endParaRPr lang="zh-CN" altLang="en-US" dirty="0"/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88" y="3423962"/>
                <a:ext cx="608025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72438" y="3877612"/>
                <a:ext cx="9020162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𝑆𝑐𝑎𝑙𝑒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𝑄𝑢𝑎𝑡𝑒𝑟𝑛𝑖𝑜𝑛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𝐼𝑛𝑣𝑒𝑟𝑠𝑒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𝑖𝑛𝑒𝑟𝑡𝑖𝑎𝑇𝑒𝑛𝑠𝑜𝑟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𝐼𝑛𝑣𝑒𝑟𝑡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38" y="3877612"/>
                <a:ext cx="9020162" cy="385362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879451" y="4324611"/>
                <a:ext cx="9406135" cy="385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𝑆𝑐𝑎𝑙𝑒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𝑄𝑢𝑎𝑡𝑒𝑟𝑛𝑖𝑜𝑛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𝐼𝑛𝑣𝑒𝑟𝑠𝑒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𝑖𝑛𝑒𝑟𝑡𝑖𝑎𝑇𝑒𝑛𝑠𝑜𝑟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𝐼𝑛𝑣𝑒𝑟𝑡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51" y="4324611"/>
                <a:ext cx="9406135" cy="385362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072438" y="3054272"/>
                <a:ext cx="5793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𝑡𝑟𝑎𝑛𝑠𝑓𝑜𝑟𝑚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𝑟𝑜𝑡𝑎𝑡𝑖𝑜𝑛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𝑖𝑛𝑒𝑟𝑡𝑖𝑎𝑇𝑒𝑛𝑠𝑜𝑟𝑅𝑜𝑡𝑎𝑡𝑖𝑜𝑛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38" y="3054272"/>
                <a:ext cx="579312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012240" y="3072980"/>
                <a:ext cx="1395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240" y="3072980"/>
                <a:ext cx="139589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006642" y="3446643"/>
                <a:ext cx="1399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642" y="3446643"/>
                <a:ext cx="13999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798534" y="5794532"/>
                <a:ext cx="8323365" cy="413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𝑒𝑓𝑓𝑒𝑐𝑡𝑖𝑣𝑒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Dot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Dot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534" y="5794532"/>
                <a:ext cx="8323365" cy="413959"/>
              </a:xfrm>
              <a:prstGeom prst="rect">
                <a:avLst/>
              </a:prstGeom>
              <a:blipFill>
                <a:blip r:embed="rId12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06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31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速度更新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166"/>
            <a:ext cx="7124382" cy="39269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66" y="2466159"/>
            <a:ext cx="4944165" cy="704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15666" y="3354957"/>
                <a:ext cx="4806316" cy="833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𝒆𝒇𝒇𝒆𝒄𝒕𝒊𝒗𝒆</m:t>
                          </m:r>
                        </m:sub>
                      </m:sSub>
                    </m:oMath>
                  </m:oMathPara>
                </a14:m>
                <a:endParaRPr lang="zh-CN" altLang="en-US" sz="4400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66" y="3354957"/>
                <a:ext cx="4806316" cy="833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99" y="4567759"/>
            <a:ext cx="6373407" cy="18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4300" y="85725"/>
            <a:ext cx="31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位置更新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74" y="855166"/>
            <a:ext cx="7035451" cy="449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9266" y="5354366"/>
                <a:ext cx="412439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4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6" y="5354366"/>
                <a:ext cx="4124399" cy="769441"/>
              </a:xfrm>
              <a:prstGeom prst="rect">
                <a:avLst/>
              </a:prstGeom>
              <a:blipFill>
                <a:blip r:embed="rId4"/>
                <a:stretch>
                  <a:fillRect t="-15748" b="-36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78902" y="4200205"/>
                <a:ext cx="412600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4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4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02" y="4200205"/>
                <a:ext cx="4126001" cy="769441"/>
              </a:xfrm>
              <a:prstGeom prst="rect">
                <a:avLst/>
              </a:prstGeom>
              <a:blipFill>
                <a:blip r:embed="rId5"/>
                <a:stretch>
                  <a:fillRect t="-15873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772" y="5198070"/>
                <a:ext cx="297280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  <m:r>
                        <a:rPr lang="en-US" altLang="zh-CN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772" y="5198070"/>
                <a:ext cx="297280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36" y="1279359"/>
            <a:ext cx="3505689" cy="2381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78902" y="3587060"/>
                <a:ext cx="412439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4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02" y="3587060"/>
                <a:ext cx="4124399" cy="769441"/>
              </a:xfrm>
              <a:prstGeom prst="rect">
                <a:avLst/>
              </a:prstGeom>
              <a:blipFill>
                <a:blip r:embed="rId8"/>
                <a:stretch>
                  <a:fillRect t="-15748" b="-36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2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谢谢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4431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86489" y="3014133"/>
            <a:ext cx="2562578" cy="812800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宏观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90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466" y="22579"/>
            <a:ext cx="9358490" cy="895688"/>
          </a:xfrm>
        </p:spPr>
        <p:txBody>
          <a:bodyPr/>
          <a:lstStyle/>
          <a:p>
            <a:r>
              <a:rPr lang="zh-CN" altLang="en-US" dirty="0" smtClean="0"/>
              <a:t>物理</a:t>
            </a:r>
            <a:r>
              <a:rPr lang="zh-CN" altLang="en-US" dirty="0"/>
              <a:t>管线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7" y="918266"/>
            <a:ext cx="11630233" cy="5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4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3546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BroadPhase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88311" y="2190044"/>
            <a:ext cx="920226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场景管理：</a:t>
            </a:r>
            <a:r>
              <a:rPr lang="en-US" altLang="zh-CN" sz="2800" dirty="0" smtClean="0"/>
              <a:t>BVH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SAP</a:t>
            </a:r>
          </a:p>
          <a:p>
            <a:r>
              <a:rPr lang="en-US" altLang="zh-CN" sz="2800" dirty="0" smtClean="0"/>
              <a:t>BVH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Top-Down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Down-Top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Increamental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DBVT</a:t>
            </a:r>
            <a:r>
              <a:rPr lang="zh-CN" altLang="en-US" sz="2800" dirty="0" smtClean="0"/>
              <a:t>：</a:t>
            </a:r>
            <a:r>
              <a:rPr lang="en-US" altLang="zh-CN" sz="2800" dirty="0" err="1" smtClean="0"/>
              <a:t>Increamental</a:t>
            </a:r>
            <a:r>
              <a:rPr lang="en-US" altLang="zh-CN" sz="2800" dirty="0" smtClean="0"/>
              <a:t> BVH(SAH</a:t>
            </a:r>
            <a:r>
              <a:rPr lang="zh-CN" altLang="en-US" sz="2800" dirty="0" smtClean="0"/>
              <a:t>， </a:t>
            </a:r>
            <a:r>
              <a:rPr lang="en-US" altLang="zh-CN" sz="2800" dirty="0" smtClean="0"/>
              <a:t>Balance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FatAABB</a:t>
            </a:r>
            <a:r>
              <a:rPr lang="en-US" altLang="zh-CN" sz="2800" dirty="0" smtClean="0"/>
              <a:t>)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SAP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axis sorting, </a:t>
            </a:r>
            <a:r>
              <a:rPr lang="zh-CN" altLang="en-US" sz="2800" dirty="0" smtClean="0"/>
              <a:t>扩展</a:t>
            </a:r>
            <a:r>
              <a:rPr lang="en-US" altLang="zh-CN" sz="2800" dirty="0" smtClean="0"/>
              <a:t>MBP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3546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NarrowPhase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7956" y="1190096"/>
            <a:ext cx="1095684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凸包：球体，长方体，胶囊体，椭球，圆柱体，椎体，凸多面体等；</a:t>
            </a:r>
            <a:endParaRPr lang="en-US" altLang="zh-CN" sz="2800" dirty="0" smtClean="0"/>
          </a:p>
          <a:p>
            <a:r>
              <a:rPr lang="zh-CN" altLang="en-US" sz="2800" dirty="0" smtClean="0"/>
              <a:t>凹包：凹多面体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凸分解和近似凸分解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，网格；</a:t>
            </a:r>
            <a:endParaRPr lang="en-US" altLang="zh-CN" sz="2800" dirty="0"/>
          </a:p>
          <a:p>
            <a:r>
              <a:rPr lang="zh-CN" altLang="en-US" sz="2800" dirty="0"/>
              <a:t>组合</a:t>
            </a:r>
            <a:r>
              <a:rPr lang="zh-CN" altLang="en-US" sz="2800" dirty="0" smtClean="0"/>
              <a:t>物体；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7956" y="3899088"/>
            <a:ext cx="6152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计算：</a:t>
            </a:r>
            <a:r>
              <a:rPr lang="en-US" altLang="zh-CN" sz="2400" dirty="0" smtClean="0"/>
              <a:t>Manifold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ContactPoint</a:t>
            </a:r>
            <a:r>
              <a:rPr lang="en-US" altLang="zh-CN" sz="2400" dirty="0" smtClean="0"/>
              <a:t>[]</a:t>
            </a:r>
          </a:p>
          <a:p>
            <a:r>
              <a:rPr lang="zh-CN" altLang="en-US" sz="2400" dirty="0" smtClean="0"/>
              <a:t>数量：单点，多点</a:t>
            </a:r>
            <a:r>
              <a:rPr lang="en-US" altLang="zh-CN" sz="2400" dirty="0" smtClean="0"/>
              <a:t>(2D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点；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点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减点处理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187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35467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最近距离点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4" y="841665"/>
            <a:ext cx="4326363" cy="6168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94" y="1571622"/>
            <a:ext cx="7873906" cy="4309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29500" y="63881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边与边距离符号问题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071100" cy="1202267"/>
          </a:xfrm>
        </p:spPr>
        <p:txBody>
          <a:bodyPr/>
          <a:lstStyle/>
          <a:p>
            <a:r>
              <a:rPr lang="zh-CN" altLang="en-US" dirty="0"/>
              <a:t>最近距离点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SAT</a:t>
            </a:r>
            <a:r>
              <a:rPr lang="zh-CN" altLang="en-US" dirty="0" smtClean="0"/>
              <a:t>和距离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096"/>
            <a:ext cx="12249930" cy="49059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99" y="949569"/>
            <a:ext cx="5689601" cy="57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35467"/>
            <a:ext cx="10515600" cy="1325563"/>
          </a:xfrm>
        </p:spPr>
        <p:txBody>
          <a:bodyPr/>
          <a:lstStyle/>
          <a:p>
            <a:r>
              <a:rPr lang="zh-CN" altLang="en-US" dirty="0"/>
              <a:t>最近距离点</a:t>
            </a:r>
            <a:r>
              <a:rPr lang="zh-CN" altLang="en-US" dirty="0" smtClean="0"/>
              <a:t>：距离和</a:t>
            </a:r>
            <a:r>
              <a:rPr lang="en-US" altLang="zh-CN" dirty="0" smtClean="0"/>
              <a:t>GJK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49" y="1090804"/>
            <a:ext cx="8943051" cy="5767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9" y="851986"/>
            <a:ext cx="10248901" cy="60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8538</TotalTime>
  <Words>1013</Words>
  <Application>Microsoft Office PowerPoint</Application>
  <PresentationFormat>宽屏</PresentationFormat>
  <Paragraphs>133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等线 Light</vt:lpstr>
      <vt:lpstr>Arial</vt:lpstr>
      <vt:lpstr>Cambria Math</vt:lpstr>
      <vt:lpstr>Consolas</vt:lpstr>
      <vt:lpstr>Times New Roman</vt:lpstr>
      <vt:lpstr>Office 主题​​</vt:lpstr>
      <vt:lpstr>Unity碰撞计算 </vt:lpstr>
      <vt:lpstr>PowerPoint 演示文稿</vt:lpstr>
      <vt:lpstr>PowerPoint 演示文稿</vt:lpstr>
      <vt:lpstr>物理管线</vt:lpstr>
      <vt:lpstr>BroadPhase</vt:lpstr>
      <vt:lpstr>NarrowPhase</vt:lpstr>
      <vt:lpstr>最近距离点</vt:lpstr>
      <vt:lpstr>最近距离点：SAT和距离</vt:lpstr>
      <vt:lpstr>最近距离点：距离和GJK</vt:lpstr>
      <vt:lpstr>GJK：参数化</vt:lpstr>
      <vt:lpstr>Island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kayoyang(杨凯)</dc:creator>
  <cp:lastModifiedBy>kayoyang(杨凯)</cp:lastModifiedBy>
  <cp:revision>297</cp:revision>
  <dcterms:created xsi:type="dcterms:W3CDTF">2019-11-18T12:38:33Z</dcterms:created>
  <dcterms:modified xsi:type="dcterms:W3CDTF">2020-11-03T06:48:37Z</dcterms:modified>
</cp:coreProperties>
</file>